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3"/>
  </p:notesMasterIdLst>
  <p:sldIdLst>
    <p:sldId id="257" r:id="rId2"/>
  </p:sldIdLst>
  <p:sldSz cx="14071600" cy="20104100"/>
  <p:notesSz cx="14071600" cy="20104100"/>
  <p:embeddedFontLst>
    <p:embeddedFont>
      <p:font typeface="COCOGOOSE LETTERPRESS" panose="020B0604020202020204" charset="-18"/>
      <p:regular r:id="rId4"/>
    </p:embeddedFont>
    <p:embeddedFont>
      <p:font typeface="Sniglet" panose="020B0604020202020204" charset="0"/>
      <p:regular r:id="rId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" roundtripDataSignature="AMtx7mgLkMc5uVUa25mgTMBcEU4vfDUA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38" autoAdjust="0"/>
  </p:normalViewPr>
  <p:slideViewPr>
    <p:cSldViewPr snapToGrid="0">
      <p:cViewPr>
        <p:scale>
          <a:sx n="69" d="100"/>
          <a:sy n="69" d="100"/>
        </p:scale>
        <p:origin x="132" y="-570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presProps" Target="presProps.xml"/><Relationship Id="rId5" Type="http://schemas.openxmlformats.org/officeDocument/2006/relationships/font" Target="fonts/font2.fntdata"/><Relationship Id="rId10" Type="http://customschemas.google.com/relationships/presentationmetadata" Target="metadata"/><Relationship Id="rId4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45725" y="1507800"/>
            <a:ext cx="9381525" cy="753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407150" y="9549425"/>
            <a:ext cx="11257275" cy="9046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9337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397375" y="1508125"/>
            <a:ext cx="5278438" cy="75390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04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5370" y="6245303"/>
            <a:ext cx="11960860" cy="43093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10740" y="11392324"/>
            <a:ext cx="9850120" cy="513771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7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5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92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905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882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858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83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811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25362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5142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201910" y="805098"/>
            <a:ext cx="3166110" cy="1715363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03580" y="805098"/>
            <a:ext cx="9263803" cy="171536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1216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ctrTitle"/>
          </p:nvPr>
        </p:nvSpPr>
        <p:spPr>
          <a:xfrm>
            <a:off x="1055846" y="6232271"/>
            <a:ext cx="11966258" cy="4221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subTitle" idx="1"/>
          </p:nvPr>
        </p:nvSpPr>
        <p:spPr>
          <a:xfrm>
            <a:off x="2111692" y="11258296"/>
            <a:ext cx="9854565" cy="502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ftr" idx="11"/>
          </p:nvPr>
        </p:nvSpPr>
        <p:spPr>
          <a:xfrm>
            <a:off x="4786503" y="18696814"/>
            <a:ext cx="4504944" cy="100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dt" idx="10"/>
          </p:nvPr>
        </p:nvSpPr>
        <p:spPr>
          <a:xfrm>
            <a:off x="703897" y="18696814"/>
            <a:ext cx="3237928" cy="100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sldNum" idx="12"/>
          </p:nvPr>
        </p:nvSpPr>
        <p:spPr>
          <a:xfrm>
            <a:off x="10136124" y="18696814"/>
            <a:ext cx="3237928" cy="100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86163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1559" y="12918747"/>
            <a:ext cx="11960860" cy="3992898"/>
          </a:xfrm>
        </p:spPr>
        <p:txBody>
          <a:bodyPr anchor="t"/>
          <a:lstStyle>
            <a:lvl1pPr algn="l">
              <a:defRPr sz="85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1559" y="8520977"/>
            <a:ext cx="11960860" cy="4397770"/>
          </a:xfrm>
        </p:spPr>
        <p:txBody>
          <a:bodyPr anchor="b"/>
          <a:lstStyle>
            <a:lvl1pPr marL="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1pPr>
            <a:lvl2pPr marL="97644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5288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92932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4pPr>
            <a:lvl5pPr marL="390576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5pPr>
            <a:lvl6pPr marL="488221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6pPr>
            <a:lvl7pPr marL="585865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7pPr>
            <a:lvl8pPr marL="683509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8pPr>
            <a:lvl9pPr marL="781153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4100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03580" y="4690958"/>
            <a:ext cx="6214957" cy="13267777"/>
          </a:xfrm>
        </p:spPr>
        <p:txBody>
          <a:bodyPr/>
          <a:lstStyle>
            <a:lvl1pPr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153063" y="4690958"/>
            <a:ext cx="6214957" cy="13267777"/>
          </a:xfrm>
        </p:spPr>
        <p:txBody>
          <a:bodyPr/>
          <a:lstStyle>
            <a:lvl1pPr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63770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3580" y="4500156"/>
            <a:ext cx="6217400" cy="1875450"/>
          </a:xfrm>
        </p:spPr>
        <p:txBody>
          <a:bodyPr anchor="b"/>
          <a:lstStyle>
            <a:lvl1pPr marL="0" indent="0">
              <a:buNone/>
              <a:defRPr sz="5100" b="1"/>
            </a:lvl1pPr>
            <a:lvl2pPr marL="976442" indent="0">
              <a:buNone/>
              <a:defRPr sz="4300" b="1"/>
            </a:lvl2pPr>
            <a:lvl3pPr marL="1952884" indent="0">
              <a:buNone/>
              <a:defRPr sz="3800" b="1"/>
            </a:lvl3pPr>
            <a:lvl4pPr marL="2929326" indent="0">
              <a:buNone/>
              <a:defRPr sz="3400" b="1"/>
            </a:lvl4pPr>
            <a:lvl5pPr marL="3905768" indent="0">
              <a:buNone/>
              <a:defRPr sz="3400" b="1"/>
            </a:lvl5pPr>
            <a:lvl6pPr marL="4882210" indent="0">
              <a:buNone/>
              <a:defRPr sz="3400" b="1"/>
            </a:lvl6pPr>
            <a:lvl7pPr marL="5858652" indent="0">
              <a:buNone/>
              <a:defRPr sz="3400" b="1"/>
            </a:lvl7pPr>
            <a:lvl8pPr marL="6835094" indent="0">
              <a:buNone/>
              <a:defRPr sz="3400" b="1"/>
            </a:lvl8pPr>
            <a:lvl9pPr marL="7811536" indent="0">
              <a:buNone/>
              <a:defRPr sz="3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3580" y="6375606"/>
            <a:ext cx="6217400" cy="11583128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148178" y="4500156"/>
            <a:ext cx="6219843" cy="1875450"/>
          </a:xfrm>
        </p:spPr>
        <p:txBody>
          <a:bodyPr anchor="b"/>
          <a:lstStyle>
            <a:lvl1pPr marL="0" indent="0">
              <a:buNone/>
              <a:defRPr sz="5100" b="1"/>
            </a:lvl1pPr>
            <a:lvl2pPr marL="976442" indent="0">
              <a:buNone/>
              <a:defRPr sz="4300" b="1"/>
            </a:lvl2pPr>
            <a:lvl3pPr marL="1952884" indent="0">
              <a:buNone/>
              <a:defRPr sz="3800" b="1"/>
            </a:lvl3pPr>
            <a:lvl4pPr marL="2929326" indent="0">
              <a:buNone/>
              <a:defRPr sz="3400" b="1"/>
            </a:lvl4pPr>
            <a:lvl5pPr marL="3905768" indent="0">
              <a:buNone/>
              <a:defRPr sz="3400" b="1"/>
            </a:lvl5pPr>
            <a:lvl6pPr marL="4882210" indent="0">
              <a:buNone/>
              <a:defRPr sz="3400" b="1"/>
            </a:lvl6pPr>
            <a:lvl7pPr marL="5858652" indent="0">
              <a:buNone/>
              <a:defRPr sz="3400" b="1"/>
            </a:lvl7pPr>
            <a:lvl8pPr marL="6835094" indent="0">
              <a:buNone/>
              <a:defRPr sz="3400" b="1"/>
            </a:lvl8pPr>
            <a:lvl9pPr marL="7811536" indent="0">
              <a:buNone/>
              <a:defRPr sz="3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148178" y="6375606"/>
            <a:ext cx="6219843" cy="11583128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5612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11473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6249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3581" y="800441"/>
            <a:ext cx="4629459" cy="3406528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01605" y="800443"/>
            <a:ext cx="7866415" cy="17158292"/>
          </a:xfrm>
        </p:spPr>
        <p:txBody>
          <a:bodyPr/>
          <a:lstStyle>
            <a:lvl1pPr>
              <a:defRPr sz="6800"/>
            </a:lvl1pPr>
            <a:lvl2pPr>
              <a:defRPr sz="6000"/>
            </a:lvl2pPr>
            <a:lvl3pPr>
              <a:defRPr sz="51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03581" y="4206971"/>
            <a:ext cx="4629459" cy="13751764"/>
          </a:xfrm>
        </p:spPr>
        <p:txBody>
          <a:bodyPr/>
          <a:lstStyle>
            <a:lvl1pPr marL="0" indent="0">
              <a:buNone/>
              <a:defRPr sz="3000"/>
            </a:lvl1pPr>
            <a:lvl2pPr marL="976442" indent="0">
              <a:buNone/>
              <a:defRPr sz="2600"/>
            </a:lvl2pPr>
            <a:lvl3pPr marL="1952884" indent="0">
              <a:buNone/>
              <a:defRPr sz="2100"/>
            </a:lvl3pPr>
            <a:lvl4pPr marL="2929326" indent="0">
              <a:buNone/>
              <a:defRPr sz="1900"/>
            </a:lvl4pPr>
            <a:lvl5pPr marL="3905768" indent="0">
              <a:buNone/>
              <a:defRPr sz="1900"/>
            </a:lvl5pPr>
            <a:lvl6pPr marL="4882210" indent="0">
              <a:buNone/>
              <a:defRPr sz="1900"/>
            </a:lvl6pPr>
            <a:lvl7pPr marL="5858652" indent="0">
              <a:buNone/>
              <a:defRPr sz="1900"/>
            </a:lvl7pPr>
            <a:lvl8pPr marL="6835094" indent="0">
              <a:buNone/>
              <a:defRPr sz="1900"/>
            </a:lvl8pPr>
            <a:lvl9pPr marL="7811536" indent="0">
              <a:buNone/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93656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58132" y="14072870"/>
            <a:ext cx="8442960" cy="1661382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758132" y="1796339"/>
            <a:ext cx="8442960" cy="12062460"/>
          </a:xfrm>
        </p:spPr>
        <p:txBody>
          <a:bodyPr/>
          <a:lstStyle>
            <a:lvl1pPr marL="0" indent="0">
              <a:buNone/>
              <a:defRPr sz="6800"/>
            </a:lvl1pPr>
            <a:lvl2pPr marL="976442" indent="0">
              <a:buNone/>
              <a:defRPr sz="6000"/>
            </a:lvl2pPr>
            <a:lvl3pPr marL="1952884" indent="0">
              <a:buNone/>
              <a:defRPr sz="5100"/>
            </a:lvl3pPr>
            <a:lvl4pPr marL="2929326" indent="0">
              <a:buNone/>
              <a:defRPr sz="4300"/>
            </a:lvl4pPr>
            <a:lvl5pPr marL="3905768" indent="0">
              <a:buNone/>
              <a:defRPr sz="4300"/>
            </a:lvl5pPr>
            <a:lvl6pPr marL="4882210" indent="0">
              <a:buNone/>
              <a:defRPr sz="4300"/>
            </a:lvl6pPr>
            <a:lvl7pPr marL="5858652" indent="0">
              <a:buNone/>
              <a:defRPr sz="4300"/>
            </a:lvl7pPr>
            <a:lvl8pPr marL="6835094" indent="0">
              <a:buNone/>
              <a:defRPr sz="4300"/>
            </a:lvl8pPr>
            <a:lvl9pPr marL="7811536" indent="0">
              <a:buNone/>
              <a:defRPr sz="43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758132" y="15734252"/>
            <a:ext cx="8442960" cy="2359438"/>
          </a:xfrm>
        </p:spPr>
        <p:txBody>
          <a:bodyPr/>
          <a:lstStyle>
            <a:lvl1pPr marL="0" indent="0">
              <a:buNone/>
              <a:defRPr sz="3000"/>
            </a:lvl1pPr>
            <a:lvl2pPr marL="976442" indent="0">
              <a:buNone/>
              <a:defRPr sz="2600"/>
            </a:lvl2pPr>
            <a:lvl3pPr marL="1952884" indent="0">
              <a:buNone/>
              <a:defRPr sz="2100"/>
            </a:lvl3pPr>
            <a:lvl4pPr marL="2929326" indent="0">
              <a:buNone/>
              <a:defRPr sz="1900"/>
            </a:lvl4pPr>
            <a:lvl5pPr marL="3905768" indent="0">
              <a:buNone/>
              <a:defRPr sz="1900"/>
            </a:lvl5pPr>
            <a:lvl6pPr marL="4882210" indent="0">
              <a:buNone/>
              <a:defRPr sz="1900"/>
            </a:lvl6pPr>
            <a:lvl7pPr marL="5858652" indent="0">
              <a:buNone/>
              <a:defRPr sz="1900"/>
            </a:lvl7pPr>
            <a:lvl8pPr marL="6835094" indent="0">
              <a:buNone/>
              <a:defRPr sz="1900"/>
            </a:lvl8pPr>
            <a:lvl9pPr marL="7811536" indent="0">
              <a:buNone/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2503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03580" y="805096"/>
            <a:ext cx="12664440" cy="3350683"/>
          </a:xfrm>
          <a:prstGeom prst="rect">
            <a:avLst/>
          </a:prstGeom>
        </p:spPr>
        <p:txBody>
          <a:bodyPr vert="horz" lIns="195288" tIns="97644" rIns="195288" bIns="97644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3580" y="4690958"/>
            <a:ext cx="12664440" cy="13267777"/>
          </a:xfrm>
          <a:prstGeom prst="rect">
            <a:avLst/>
          </a:prstGeom>
        </p:spPr>
        <p:txBody>
          <a:bodyPr vert="horz" lIns="195288" tIns="97644" rIns="195288" bIns="97644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03580" y="18633524"/>
            <a:ext cx="3283373" cy="1070357"/>
          </a:xfrm>
          <a:prstGeom prst="rect">
            <a:avLst/>
          </a:prstGeom>
        </p:spPr>
        <p:txBody>
          <a:bodyPr vert="horz" lIns="195288" tIns="97644" rIns="195288" bIns="97644" rtlCol="0" anchor="ctr"/>
          <a:lstStyle>
            <a:lvl1pPr algn="l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7797" y="18633524"/>
            <a:ext cx="4456007" cy="1070357"/>
          </a:xfrm>
          <a:prstGeom prst="rect">
            <a:avLst/>
          </a:prstGeom>
        </p:spPr>
        <p:txBody>
          <a:bodyPr vert="horz" lIns="195288" tIns="97644" rIns="195288" bIns="97644" rtlCol="0" anchor="ctr"/>
          <a:lstStyle>
            <a:lvl1pPr algn="ctr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084647" y="18633524"/>
            <a:ext cx="3283373" cy="1070357"/>
          </a:xfrm>
          <a:prstGeom prst="rect">
            <a:avLst/>
          </a:prstGeom>
        </p:spPr>
        <p:txBody>
          <a:bodyPr vert="horz" lIns="195288" tIns="97644" rIns="195288" bIns="97644" rtlCol="0" anchor="ctr"/>
          <a:lstStyle>
            <a:lvl1pPr algn="r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8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7" r:id="rId12"/>
  </p:sldLayoutIdLst>
  <p:hf sldNum="0" hdr="0" ftr="0" dt="0"/>
  <p:txStyles>
    <p:titleStyle>
      <a:lvl1pPr algn="ctr" defTabSz="1952884" rtl="0" eaLnBrk="1" latinLnBrk="0" hangingPunct="1">
        <a:spcBef>
          <a:spcPct val="0"/>
        </a:spcBef>
        <a:buNone/>
        <a:defRPr sz="9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2332" indent="-732332" algn="l" defTabSz="1952884" rtl="0" eaLnBrk="1" latinLnBrk="0" hangingPunct="1">
        <a:spcBef>
          <a:spcPct val="20000"/>
        </a:spcBef>
        <a:buFont typeface="Arial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586718" indent="-610276" algn="l" defTabSz="1952884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2441105" indent="-488221" algn="l" defTabSz="195288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3417547" indent="-488221" algn="l" defTabSz="1952884" rtl="0" eaLnBrk="1" latinLnBrk="0" hangingPunct="1">
        <a:spcBef>
          <a:spcPct val="20000"/>
        </a:spcBef>
        <a:buFont typeface="Arial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93989" indent="-488221" algn="l" defTabSz="1952884" rtl="0" eaLnBrk="1" latinLnBrk="0" hangingPunct="1">
        <a:spcBef>
          <a:spcPct val="20000"/>
        </a:spcBef>
        <a:buFont typeface="Arial" pitchFamily="34" charset="0"/>
        <a:buChar char="»"/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370431" indent="-488221" algn="l" defTabSz="195288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346873" indent="-488221" algn="l" defTabSz="195288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323315" indent="-488221" algn="l" defTabSz="195288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299757" indent="-488221" algn="l" defTabSz="195288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76442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952884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929326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905768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882210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858652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35094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811536" algn="l" defTabSz="1952884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etas\Desktop\IMAGEN\fenanomenos\+QF 11\POSTER FERIA\fenanomenoscartel2026_med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3" y="0"/>
            <a:ext cx="14072781" cy="201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93;p1">
            <a:extLst>
              <a:ext uri="{FF2B5EF4-FFF2-40B4-BE49-F238E27FC236}">
                <a16:creationId xmlns:a16="http://schemas.microsoft.com/office/drawing/2014/main" id="{1A47E8D3-C031-44E3-FED8-679A1A23863F}"/>
              </a:ext>
            </a:extLst>
          </p:cNvPr>
          <p:cNvSpPr txBox="1"/>
          <p:nvPr/>
        </p:nvSpPr>
        <p:spPr>
          <a:xfrm>
            <a:off x="6041963" y="218277"/>
            <a:ext cx="719392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COGOOSE LETTERPRESS" panose="02000507000000020004" pitchFamily="2" charset="-18"/>
                <a:cs typeface="Circular Std Book" panose="020B0604020101020102" pitchFamily="34" charset="0"/>
                <a:sym typeface="Arial"/>
              </a:rPr>
              <a:t>BIO AISLANTE ECO-PLUS</a:t>
            </a:r>
            <a:endParaRPr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COGOOSE LETTERPRESS" panose="02000507000000020004" pitchFamily="2" charset="-18"/>
              <a:cs typeface="Circular Std Book" panose="020B0604020101020102" pitchFamily="34" charset="0"/>
              <a:sym typeface="Arial"/>
            </a:endParaRPr>
          </a:p>
        </p:txBody>
      </p:sp>
      <p:sp>
        <p:nvSpPr>
          <p:cNvPr id="7" name="Google Shape;93;p1">
            <a:extLst>
              <a:ext uri="{FF2B5EF4-FFF2-40B4-BE49-F238E27FC236}">
                <a16:creationId xmlns:a16="http://schemas.microsoft.com/office/drawing/2014/main" id="{221D5138-2D9A-2E7E-E574-D03BFAB35F25}"/>
              </a:ext>
            </a:extLst>
          </p:cNvPr>
          <p:cNvSpPr txBox="1"/>
          <p:nvPr/>
        </p:nvSpPr>
        <p:spPr>
          <a:xfrm>
            <a:off x="395699" y="13067373"/>
            <a:ext cx="475525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s-ES" sz="5600" dirty="0">
                <a:solidFill>
                  <a:srgbClr val="FF0000"/>
                </a:solidFill>
                <a:latin typeface="Sniglet" panose="04070505030100020000" pitchFamily="82" charset="0"/>
                <a:cs typeface="Circular Std Book" panose="020B0604020101020102" pitchFamily="34" charset="0"/>
                <a:sym typeface="Arial"/>
              </a:rPr>
              <a:t>Fotografía 1</a:t>
            </a:r>
            <a:endParaRPr sz="5600" dirty="0">
              <a:solidFill>
                <a:srgbClr val="FF0000"/>
              </a:solidFill>
              <a:latin typeface="Sniglet" panose="04070505030100020000" pitchFamily="82" charset="0"/>
              <a:cs typeface="Circular Std Book" panose="020B0604020101020102" pitchFamily="34" charset="0"/>
              <a:sym typeface="Arial"/>
            </a:endParaRPr>
          </a:p>
        </p:txBody>
      </p:sp>
      <p:sp>
        <p:nvSpPr>
          <p:cNvPr id="8" name="Google Shape;93;p1">
            <a:extLst>
              <a:ext uri="{FF2B5EF4-FFF2-40B4-BE49-F238E27FC236}">
                <a16:creationId xmlns:a16="http://schemas.microsoft.com/office/drawing/2014/main" id="{2E42118F-D607-4F27-CB2F-F16117287ED6}"/>
              </a:ext>
            </a:extLst>
          </p:cNvPr>
          <p:cNvSpPr txBox="1"/>
          <p:nvPr/>
        </p:nvSpPr>
        <p:spPr>
          <a:xfrm>
            <a:off x="298121" y="16628225"/>
            <a:ext cx="50053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s-ES" sz="5600" dirty="0">
                <a:solidFill>
                  <a:srgbClr val="FF0000"/>
                </a:solidFill>
                <a:latin typeface="Sniglet" panose="04070505030100020000" pitchFamily="82" charset="0"/>
                <a:cs typeface="Circular Std Book" panose="020B0604020101020102" pitchFamily="34" charset="0"/>
                <a:sym typeface="Arial"/>
              </a:rPr>
              <a:t>Fotografía 2</a:t>
            </a:r>
            <a:endParaRPr sz="5600" dirty="0">
              <a:solidFill>
                <a:srgbClr val="FF0000"/>
              </a:solidFill>
              <a:latin typeface="Sniglet" panose="04070505030100020000" pitchFamily="82" charset="0"/>
              <a:cs typeface="Circular Std Book" panose="020B0604020101020102" pitchFamily="34" charset="0"/>
              <a:sym typeface="Arial"/>
            </a:endParaRPr>
          </a:p>
        </p:txBody>
      </p:sp>
      <p:sp>
        <p:nvSpPr>
          <p:cNvPr id="9" name="Google Shape;103;p1">
            <a:extLst>
              <a:ext uri="{FF2B5EF4-FFF2-40B4-BE49-F238E27FC236}">
                <a16:creationId xmlns:a16="http://schemas.microsoft.com/office/drawing/2014/main" id="{28FEE90E-CD3D-CB44-540E-2ABBE78949D3}"/>
              </a:ext>
            </a:extLst>
          </p:cNvPr>
          <p:cNvSpPr txBox="1"/>
          <p:nvPr/>
        </p:nvSpPr>
        <p:spPr>
          <a:xfrm>
            <a:off x="298122" y="5527348"/>
            <a:ext cx="4852829" cy="198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IES Vega del Turia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Teruel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bg1"/>
              </a:solidFill>
              <a:latin typeface="Sniglet" panose="04070505030100020000" pitchFamily="82" charset="0"/>
              <a:ea typeface="Sniglet"/>
              <a:cs typeface="Sniglet"/>
              <a:sym typeface="Snigle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ALUMNOS: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Alejandro  Barea  -</a:t>
            </a:r>
            <a:r>
              <a:rPr lang="es-ES" sz="1600" dirty="0" err="1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Leyre</a:t>
            </a:r>
            <a:r>
              <a:rPr lang="es-ES" sz="16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  </a:t>
            </a:r>
            <a:r>
              <a:rPr lang="es-ES" sz="1600" dirty="0" err="1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Belenchón</a:t>
            </a:r>
            <a:r>
              <a:rPr lang="es-ES" sz="16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-Laura Aranda-Eric </a:t>
            </a:r>
            <a:r>
              <a:rPr lang="es-ES" sz="1600" dirty="0" err="1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Estopiñán</a:t>
            </a:r>
            <a:r>
              <a:rPr lang="es-ES" sz="16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-Teresa Martínez</a:t>
            </a:r>
            <a:endParaRPr sz="1600" dirty="0">
              <a:solidFill>
                <a:schemeClr val="bg1"/>
              </a:solidFill>
              <a:latin typeface="Sniglet" panose="04070505030100020000" pitchFamily="82" charset="0"/>
              <a:ea typeface="Sniglet"/>
              <a:cs typeface="Sniglet"/>
              <a:sym typeface="Sniglet"/>
            </a:endParaRPr>
          </a:p>
          <a:p>
            <a:pPr marL="0" marR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bg1"/>
                </a:solidFill>
                <a:latin typeface="Sniglet" panose="04070505030100020000" pitchFamily="82" charset="0"/>
                <a:sym typeface="Sniglet"/>
              </a:rPr>
              <a:t>DOCENTES:    </a:t>
            </a:r>
            <a:r>
              <a:rPr lang="es-ES" dirty="0">
                <a:solidFill>
                  <a:schemeClr val="bg1"/>
                </a:solidFill>
                <a:latin typeface="Sniglet" panose="04070505030100020000" pitchFamily="82" charset="0"/>
                <a:sym typeface="Sniglet"/>
              </a:rPr>
              <a:t>Eulogio Tamargo y Laura Porto</a:t>
            </a:r>
            <a:endParaRPr lang="es-ES" b="1" dirty="0">
              <a:solidFill>
                <a:schemeClr val="bg1"/>
              </a:solidFill>
              <a:latin typeface="Sniglet" panose="04070505030100020000" pitchFamily="82" charset="0"/>
              <a:sym typeface="Sniglet"/>
            </a:endParaRPr>
          </a:p>
        </p:txBody>
      </p:sp>
      <p:sp>
        <p:nvSpPr>
          <p:cNvPr id="10" name="CuadroTexto 38">
            <a:extLst>
              <a:ext uri="{FF2B5EF4-FFF2-40B4-BE49-F238E27FC236}">
                <a16:creationId xmlns:a16="http://schemas.microsoft.com/office/drawing/2014/main" id="{4B27F3E7-AC0A-6429-92B2-1F2D3C9D733C}"/>
              </a:ext>
            </a:extLst>
          </p:cNvPr>
          <p:cNvSpPr txBox="1"/>
          <p:nvPr/>
        </p:nvSpPr>
        <p:spPr>
          <a:xfrm>
            <a:off x="298123" y="8346122"/>
            <a:ext cx="134601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Nuestro proyecto  ayuda a mejorar el aislamiento térmico y acústico en el ámbito de la construcción de una manera ecológica.</a:t>
            </a:r>
          </a:p>
          <a:p>
            <a:pPr algn="just"/>
            <a:endParaRPr lang="es-ES" sz="2000" dirty="0">
              <a:solidFill>
                <a:schemeClr val="bg1"/>
              </a:solidFill>
              <a:latin typeface="Sniglet" panose="04070505030100020000" pitchFamily="82" charset="0"/>
              <a:ea typeface="Sniglet"/>
              <a:cs typeface="Sniglet"/>
              <a:sym typeface="Sniglet"/>
            </a:endParaRPr>
          </a:p>
          <a:p>
            <a:pPr algn="just"/>
            <a:r>
              <a:rPr lang="es-ES" sz="20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Elaboramos un experimento </a:t>
            </a:r>
            <a:r>
              <a:rPr lang="es-ES" sz="2000" dirty="0" err="1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biocientífico</a:t>
            </a:r>
            <a:r>
              <a:rPr lang="es-ES" sz="20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 en el que logramos que el aislamiento acústico del corcho (material poroso) mejore, implementando una membrana de </a:t>
            </a:r>
            <a:r>
              <a:rPr lang="es-ES" sz="2000" dirty="0" err="1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nanocelulosa</a:t>
            </a:r>
            <a:r>
              <a:rPr lang="es-ES" sz="20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 bacteriana que baja los decibelios de la fuente sonora  introducida dentro de una maqueta que simula una habitación. </a:t>
            </a:r>
          </a:p>
          <a:p>
            <a:pPr algn="just"/>
            <a:endParaRPr lang="es-ES" sz="2000" dirty="0">
              <a:solidFill>
                <a:schemeClr val="lt1"/>
              </a:solidFill>
              <a:latin typeface="Sniglet" panose="04070505030100020000" pitchFamily="82" charset="0"/>
              <a:ea typeface="Calibri"/>
              <a:cs typeface="Calibri"/>
              <a:sym typeface="Calibri"/>
            </a:endParaRPr>
          </a:p>
          <a:p>
            <a:pPr algn="just"/>
            <a:r>
              <a:rPr lang="es-ES" sz="2000" dirty="0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Para conseguir una mayor eficiencia, se debe implementar en superficies porosas a las  que se pueda adherir mejor y  complemente sus propiedades.</a:t>
            </a:r>
          </a:p>
          <a:p>
            <a:pPr algn="just"/>
            <a:endParaRPr lang="es-ES" sz="2000" dirty="0">
              <a:solidFill>
                <a:schemeClr val="lt1"/>
              </a:solidFill>
              <a:latin typeface="Sniglet" panose="04070505030100020000" pitchFamily="82" charset="0"/>
              <a:ea typeface="Calibri"/>
              <a:cs typeface="Calibri"/>
              <a:sym typeface="Calibri"/>
            </a:endParaRPr>
          </a:p>
          <a:p>
            <a:pPr algn="just"/>
            <a:endParaRPr lang="es-ES" sz="2000" dirty="0">
              <a:solidFill>
                <a:schemeClr val="lt1"/>
              </a:solidFill>
              <a:latin typeface="Sniglet" panose="04070505030100020000" pitchFamily="82" charset="0"/>
              <a:ea typeface="Calibri"/>
              <a:cs typeface="Calibri"/>
              <a:sym typeface="Calibri"/>
            </a:endParaRPr>
          </a:p>
          <a:p>
            <a:pPr algn="just"/>
            <a:endParaRPr lang="es-ES" sz="2000" dirty="0">
              <a:solidFill>
                <a:schemeClr val="lt1"/>
              </a:solidFill>
              <a:latin typeface="Sniglet" panose="04070505030100020000" pitchFamily="82" charset="0"/>
              <a:ea typeface="Calibri"/>
              <a:cs typeface="Calibri"/>
              <a:sym typeface="Calibri"/>
            </a:endParaRPr>
          </a:p>
          <a:p>
            <a:pPr algn="just"/>
            <a:endParaRPr lang="es-ES" sz="2000" dirty="0">
              <a:solidFill>
                <a:schemeClr val="lt1"/>
              </a:solidFill>
              <a:latin typeface="Sniglet" panose="04070505030100020000" pitchFamily="82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CuadroTexto 39">
            <a:extLst>
              <a:ext uri="{FF2B5EF4-FFF2-40B4-BE49-F238E27FC236}">
                <a16:creationId xmlns:a16="http://schemas.microsoft.com/office/drawing/2014/main" id="{1D5640E5-6E78-2E4D-28F5-4E6B74CD8EEB}"/>
              </a:ext>
            </a:extLst>
          </p:cNvPr>
          <p:cNvSpPr txBox="1"/>
          <p:nvPr/>
        </p:nvSpPr>
        <p:spPr>
          <a:xfrm>
            <a:off x="5645641" y="13538036"/>
            <a:ext cx="81278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 Hemos obtenido la </a:t>
            </a:r>
            <a:r>
              <a:rPr lang="es-ES" sz="2000" dirty="0" err="1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nanocelulosa</a:t>
            </a:r>
            <a:r>
              <a:rPr lang="es-ES" sz="2000" dirty="0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 bacteriana con un proceso bioquímico  a base de combinar  té y azúcar. Con </a:t>
            </a:r>
            <a:r>
              <a:rPr lang="es-ES" sz="2000" dirty="0" err="1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ésto</a:t>
            </a:r>
            <a:r>
              <a:rPr lang="es-ES" sz="2000" dirty="0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 se ha formado el SCOBI, un líquido de donde extraeremos una membrana resistente y viscosa para usarla como aislante.  </a:t>
            </a:r>
          </a:p>
          <a:p>
            <a:pPr algn="just"/>
            <a:endParaRPr lang="es-ES" sz="2000" dirty="0">
              <a:solidFill>
                <a:schemeClr val="lt1"/>
              </a:solidFill>
              <a:latin typeface="Sniglet" panose="04070505030100020000" pitchFamily="82" charset="0"/>
              <a:ea typeface="Calibri"/>
              <a:cs typeface="Calibri"/>
              <a:sym typeface="Calibri"/>
            </a:endParaRPr>
          </a:p>
          <a:p>
            <a:pPr algn="just"/>
            <a:r>
              <a:rPr lang="es-ES" sz="2000" dirty="0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Los distintos materiales de aislamiento mejoran su eficiencia, tanto térmica como acústica  al implementar este nano material.</a:t>
            </a:r>
          </a:p>
          <a:p>
            <a:pPr algn="just"/>
            <a:endParaRPr lang="es-ES" sz="2000" dirty="0">
              <a:solidFill>
                <a:schemeClr val="lt1"/>
              </a:solidFill>
              <a:latin typeface="Sniglet" panose="04070505030100020000" pitchFamily="82" charset="0"/>
              <a:ea typeface="Calibri"/>
              <a:cs typeface="Calibri"/>
              <a:sym typeface="Calibri"/>
            </a:endParaRPr>
          </a:p>
          <a:p>
            <a:r>
              <a:rPr lang="es-ES" sz="2000" dirty="0">
                <a:solidFill>
                  <a:schemeClr val="lt1"/>
                </a:solidFill>
                <a:latin typeface="Sniglet" panose="04070505030100020000" pitchFamily="82" charset="0"/>
                <a:ea typeface="Calibri"/>
                <a:cs typeface="Calibri"/>
                <a:sym typeface="Calibri"/>
              </a:rPr>
              <a:t>El proceso es lento para formar esta membrana por que es completamente natural, pero es efectivo, ecológico y económico.</a:t>
            </a:r>
          </a:p>
          <a:p>
            <a:pPr lvl="0"/>
            <a:endParaRPr lang="es-ES" sz="2000" dirty="0">
              <a:solidFill>
                <a:schemeClr val="bg1"/>
              </a:solidFill>
              <a:latin typeface="Sniglet" panose="04070505030100020000" pitchFamily="82" charset="0"/>
              <a:ea typeface="Sniglet"/>
              <a:cs typeface="Sniglet"/>
              <a:sym typeface="Sniglet"/>
            </a:endParaRPr>
          </a:p>
          <a:p>
            <a:pPr lvl="0"/>
            <a:r>
              <a:rPr lang="es-ES" sz="20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Esperamos que en un futuro se </a:t>
            </a:r>
            <a:r>
              <a:rPr lang="es-ES" sz="200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pueda utilizar a  </a:t>
            </a:r>
            <a:r>
              <a:rPr lang="es-ES" sz="2000" dirty="0">
                <a:solidFill>
                  <a:schemeClr val="bg1"/>
                </a:solidFill>
                <a:latin typeface="Sniglet" panose="04070505030100020000" pitchFamily="82" charset="0"/>
                <a:ea typeface="Sniglet"/>
                <a:cs typeface="Sniglet"/>
                <a:sym typeface="Sniglet"/>
              </a:rPr>
              <a:t>mayor escala  y optimizar el aislamiento con este nanomaterial.</a:t>
            </a:r>
          </a:p>
        </p:txBody>
      </p:sp>
      <p:sp>
        <p:nvSpPr>
          <p:cNvPr id="12" name="1 CuadroTexto">
            <a:extLst>
              <a:ext uri="{FF2B5EF4-FFF2-40B4-BE49-F238E27FC236}">
                <a16:creationId xmlns:a16="http://schemas.microsoft.com/office/drawing/2014/main" id="{DD7852A6-F55D-2405-CAD7-15267D8A1AC7}"/>
              </a:ext>
            </a:extLst>
          </p:cNvPr>
          <p:cNvSpPr txBox="1"/>
          <p:nvPr/>
        </p:nvSpPr>
        <p:spPr>
          <a:xfrm>
            <a:off x="7063174" y="3966073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FF0000"/>
                </a:solidFill>
                <a:latin typeface="Sniglet" panose="04070505030100020000" pitchFamily="82" charset="0"/>
              </a:rPr>
              <a:t>Insertar aquí una fotografía de grupo con todas/os las/os participantes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EC03D5A-B08E-DECB-F991-220AE62EF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222" y="2639618"/>
            <a:ext cx="5314680" cy="33607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245A5D5-0568-FD11-9350-22389A6B3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98" y="11998552"/>
            <a:ext cx="4755253" cy="311834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ACCF3BC-F260-FA5C-B5CB-E4F3C2F13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99" y="15546084"/>
            <a:ext cx="4852831" cy="31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416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233</Words>
  <Application>Microsoft Office PowerPoint</Application>
  <PresentationFormat>Personalizado</PresentationFormat>
  <Paragraphs>24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Sniglet</vt:lpstr>
      <vt:lpstr>COCOGOOSE LETTERPRESS</vt:lpstr>
      <vt:lpstr>Calibri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https://imagemagick.org</dc:creator>
  <cp:lastModifiedBy>EULOGIO TAMARGO</cp:lastModifiedBy>
  <cp:revision>6</cp:revision>
  <dcterms:created xsi:type="dcterms:W3CDTF">2025-03-31T06:42:09Z</dcterms:created>
  <dcterms:modified xsi:type="dcterms:W3CDTF">2026-04-04T06:56:30Z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2025-03-31T00:00:00Z</vt:filetime>
  </property>
  <property fmtid="{D5CDD505-2E9C-101B-9397-08002B2CF9AE}" pid="3" name="Creator">
    <vt:lpwstr>Adobe Illustrator 27.7 (Windows)</vt:lpwstr>
  </property>
  <property fmtid="{D5CDD505-2E9C-101B-9397-08002B2CF9AE}" pid="4" name="GTS_PDFXVersion">
    <vt:lpwstr>PDF/X-4</vt:lpwstr>
  </property>
  <property fmtid="{D5CDD505-2E9C-101B-9397-08002B2CF9AE}" pid="5" name="LastSaved">
    <vt:filetime>2025-03-31T00:00:00Z</vt:filetime>
  </property>
  <property fmtid="{D5CDD505-2E9C-101B-9397-08002B2CF9AE}" pid="6" name="Producer">
    <vt:lpwstr>Adobe PDF library 17.00</vt:lpwstr>
  </property>
</Properties>
</file>